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2/20/2016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 advClick="0" advTm="4000"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42976" y="3643314"/>
            <a:ext cx="67151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 smtClean="0"/>
          </a:p>
          <a:p>
            <a:endParaRPr lang="en-IN" sz="1200" dirty="0"/>
          </a:p>
        </p:txBody>
      </p:sp>
      <p:sp>
        <p:nvSpPr>
          <p:cNvPr id="3" name="Rectangle 2"/>
          <p:cNvSpPr/>
          <p:nvPr/>
        </p:nvSpPr>
        <p:spPr>
          <a:xfrm>
            <a:off x="500034" y="1214422"/>
            <a:ext cx="842968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Candara" pitchFamily="34" charset="0"/>
              </a:rPr>
              <a:t>Transition from Phase I to Phase II :</a:t>
            </a:r>
          </a:p>
          <a:p>
            <a:r>
              <a:rPr lang="en-US" sz="2800" b="1" dirty="0" smtClean="0">
                <a:latin typeface="Candara" pitchFamily="34" charset="0"/>
              </a:rPr>
              <a:t>The resource requirement estimation for Phase II of the Project should be so</a:t>
            </a:r>
          </a:p>
          <a:p>
            <a:r>
              <a:rPr lang="en-US" sz="2800" b="1" dirty="0" smtClean="0">
                <a:latin typeface="Candara" pitchFamily="34" charset="0"/>
              </a:rPr>
              <a:t>done that all the pending tasks of the current Phase I are also carried forward to the</a:t>
            </a:r>
          </a:p>
          <a:p>
            <a:r>
              <a:rPr lang="en-US" sz="2800" b="1" dirty="0" smtClean="0">
                <a:latin typeface="Candara" pitchFamily="34" charset="0"/>
              </a:rPr>
              <a:t>Phase II of the Project. The carried forward arrears of the Phase I of the Project will</a:t>
            </a:r>
          </a:p>
          <a:p>
            <a:r>
              <a:rPr lang="en-US" sz="2800" b="1" dirty="0" smtClean="0">
                <a:latin typeface="Candara" pitchFamily="34" charset="0"/>
              </a:rPr>
              <a:t>be taken up for implementation along with the components of Phase II as per this</a:t>
            </a:r>
          </a:p>
          <a:p>
            <a:r>
              <a:rPr lang="en-US" sz="2800" b="1" dirty="0" smtClean="0">
                <a:latin typeface="Candara" pitchFamily="34" charset="0"/>
              </a:rPr>
              <a:t>policy and action plan of Phase II.</a:t>
            </a:r>
          </a:p>
          <a:p>
            <a:endParaRPr lang="en-US" sz="2800" b="1" dirty="0">
              <a:latin typeface="Candara" pitchFamily="34" charset="0"/>
            </a:endParaRPr>
          </a:p>
        </p:txBody>
      </p:sp>
    </p:spTree>
  </p:cSld>
  <p:clrMapOvr>
    <a:masterClrMapping/>
  </p:clrMapOvr>
  <p:transition spd="med" advClick="0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 nodePh="1">
                                  <p:stCondLst>
                                    <p:cond delay="3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329642" cy="52864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IN" sz="3800" b="1" dirty="0" smtClean="0">
                <a:solidFill>
                  <a:schemeClr val="accent3">
                    <a:lumMod val="75000"/>
                  </a:schemeClr>
                </a:solidFill>
                <a:latin typeface="Candara" pitchFamily="34" charset="0"/>
              </a:rPr>
              <a:t>Components of Phase-I of the </a:t>
            </a:r>
            <a:r>
              <a:rPr lang="en-IN" sz="3800" b="1" dirty="0" err="1" smtClean="0">
                <a:solidFill>
                  <a:schemeClr val="accent3">
                    <a:lumMod val="75000"/>
                  </a:schemeClr>
                </a:solidFill>
                <a:latin typeface="Candara" pitchFamily="34" charset="0"/>
              </a:rPr>
              <a:t>eCourts</a:t>
            </a:r>
            <a:r>
              <a:rPr lang="en-IN" sz="3800" b="1" dirty="0" smtClean="0">
                <a:solidFill>
                  <a:schemeClr val="accent3">
                    <a:lumMod val="75000"/>
                  </a:schemeClr>
                </a:solidFill>
                <a:latin typeface="Candara" pitchFamily="34" charset="0"/>
              </a:rPr>
              <a:t> Project</a:t>
            </a:r>
            <a:endParaRPr lang="en-US" sz="3800" b="1" dirty="0" smtClean="0">
              <a:solidFill>
                <a:schemeClr val="accent3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latin typeface="Candara" pitchFamily="34" charset="0"/>
              </a:rPr>
              <a:t>Creation </a:t>
            </a:r>
            <a:r>
              <a:rPr lang="en-IN" b="1" dirty="0" smtClean="0">
                <a:latin typeface="Candara" pitchFamily="34" charset="0"/>
              </a:rPr>
              <a:t>of Computer Room at all the Court Complexes/ Site.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Laptops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and Printers to Judicial Officers and Judges.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ICT </a:t>
            </a:r>
            <a:r>
              <a:rPr lang="en-IN" b="1" dirty="0" smtClean="0">
                <a:latin typeface="Candara" pitchFamily="34" charset="0"/>
              </a:rPr>
              <a:t>Training for Judicial Officers and Staff.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Deployment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of Technical Manpower.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Computer </a:t>
            </a:r>
            <a:r>
              <a:rPr lang="en-IN" b="1" dirty="0" smtClean="0">
                <a:latin typeface="Candara" pitchFamily="34" charset="0"/>
              </a:rPr>
              <a:t>Hardware (Servers, Clients, Printers, Scanners, Projectors etc.) in each Court Complexes.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Installation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of LAN (Local Area Network) in each Court Complex.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Communication </a:t>
            </a:r>
            <a:r>
              <a:rPr lang="en-IN" b="1" dirty="0" smtClean="0">
                <a:latin typeface="Candara" pitchFamily="34" charset="0"/>
              </a:rPr>
              <a:t>and Connectivity – Internet connectivity to the Court Complexes.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Power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Backup through UPS.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4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357298"/>
            <a:ext cx="8686800" cy="5311781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en-US" dirty="0" smtClean="0"/>
              <a:t>	</a:t>
            </a:r>
            <a:r>
              <a:rPr lang="en-IN" sz="5100" b="1" dirty="0" smtClean="0">
                <a:latin typeface="Candara" pitchFamily="34" charset="0"/>
              </a:rPr>
              <a:t>Power Backup through UPS.</a:t>
            </a:r>
            <a:endParaRPr lang="en-US" sz="51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Power 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Backup through DG set.</a:t>
            </a:r>
            <a:endParaRPr lang="en-US" sz="51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Upgrading </a:t>
            </a:r>
            <a:r>
              <a:rPr lang="en-IN" sz="5100" b="1" dirty="0" smtClean="0">
                <a:latin typeface="Candara" pitchFamily="34" charset="0"/>
              </a:rPr>
              <a:t>ICT infrastructure of High Court.</a:t>
            </a:r>
            <a:endParaRPr lang="en-US" sz="51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Video 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Conferencing facility in High Court and District Courts.</a:t>
            </a:r>
            <a:endParaRPr lang="en-US" sz="51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Development </a:t>
            </a:r>
            <a:r>
              <a:rPr lang="en-IN" sz="5100" b="1" dirty="0" smtClean="0">
                <a:latin typeface="Candara" pitchFamily="34" charset="0"/>
              </a:rPr>
              <a:t>of Case Information Software (CIS).</a:t>
            </a:r>
            <a:endParaRPr lang="en-US" sz="51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Process 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Reengineering</a:t>
            </a:r>
            <a:r>
              <a:rPr lang="en-IN" sz="5100" b="1" dirty="0" smtClean="0">
                <a:latin typeface="Candara" pitchFamily="34" charset="0"/>
              </a:rPr>
              <a:t>.</a:t>
            </a:r>
            <a:endParaRPr lang="en-US" sz="51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Creation </a:t>
            </a:r>
            <a:r>
              <a:rPr lang="en-IN" sz="5100" b="1" dirty="0" smtClean="0">
                <a:latin typeface="Candara" pitchFamily="34" charset="0"/>
              </a:rPr>
              <a:t>and Up gradation of Centralized facility for System </a:t>
            </a:r>
            <a:r>
              <a:rPr lang="en-IN" sz="5100" b="1" dirty="0" smtClean="0">
                <a:latin typeface="Candara" pitchFamily="34" charset="0"/>
              </a:rPr>
              <a:t>Administration.</a:t>
            </a:r>
            <a:endParaRPr lang="en-US" sz="51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US" sz="5100" b="1" dirty="0" smtClean="0">
                <a:latin typeface="Candara" pitchFamily="34" charset="0"/>
              </a:rPr>
              <a:t>	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Project 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Management, Project Monitoring and Change Management System.</a:t>
            </a:r>
            <a:endParaRPr lang="en-US" sz="51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System </a:t>
            </a:r>
            <a:r>
              <a:rPr lang="en-IN" sz="5100" b="1" dirty="0" smtClean="0">
                <a:latin typeface="Candara" pitchFamily="34" charset="0"/>
              </a:rPr>
              <a:t>Software (UBUNTU O.S.) , Office Tools etc.</a:t>
            </a:r>
            <a:endParaRPr lang="en-US" sz="51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Data </a:t>
            </a:r>
            <a:r>
              <a:rPr lang="en-IN" sz="51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entry.</a:t>
            </a:r>
            <a:endParaRPr lang="en-US" sz="51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sz="5100" b="1" dirty="0" smtClean="0">
                <a:latin typeface="Candara" pitchFamily="34" charset="0"/>
              </a:rPr>
              <a:t>	National </a:t>
            </a:r>
            <a:r>
              <a:rPr lang="en-IN" sz="5100" b="1" dirty="0" smtClean="0">
                <a:latin typeface="Candara" pitchFamily="34" charset="0"/>
              </a:rPr>
              <a:t>Judicial Data Grid.</a:t>
            </a:r>
            <a:endParaRPr lang="en-US" sz="5100" b="1" dirty="0" smtClean="0">
              <a:latin typeface="Candara" pitchFamily="34" charset="0"/>
            </a:endParaRPr>
          </a:p>
          <a:p>
            <a:pPr>
              <a:buNone/>
            </a:pPr>
            <a:r>
              <a:rPr lang="en-IN" sz="5100" b="1" dirty="0" smtClean="0">
                <a:latin typeface="Candara" pitchFamily="34" charset="0"/>
              </a:rPr>
              <a:t> </a:t>
            </a:r>
            <a:endParaRPr lang="en-US" sz="5100" b="1" dirty="0" smtClean="0">
              <a:latin typeface="Candara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 advClick="0" advTm="4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IN" sz="8600" b="1" dirty="0" smtClean="0">
                <a:latin typeface="Candara" pitchFamily="34" charset="0"/>
              </a:rPr>
              <a:t>The </a:t>
            </a:r>
            <a:r>
              <a:rPr lang="en-IN" sz="8600" b="1" dirty="0" err="1" smtClean="0">
                <a:latin typeface="Candara" pitchFamily="34" charset="0"/>
              </a:rPr>
              <a:t>eCommittee</a:t>
            </a:r>
            <a:r>
              <a:rPr lang="en-IN" sz="8600" b="1" dirty="0" smtClean="0">
                <a:latin typeface="Candara" pitchFamily="34" charset="0"/>
              </a:rPr>
              <a:t>, Supreme Court of India has framed a Policy and Action plan document on Phase-II of the </a:t>
            </a:r>
            <a:r>
              <a:rPr lang="en-IN" sz="8600" b="1" dirty="0" err="1" smtClean="0">
                <a:latin typeface="Candara" pitchFamily="34" charset="0"/>
              </a:rPr>
              <a:t>eCourts</a:t>
            </a:r>
            <a:r>
              <a:rPr lang="en-IN" sz="8600" b="1" dirty="0" smtClean="0">
                <a:latin typeface="Candara" pitchFamily="34" charset="0"/>
              </a:rPr>
              <a:t> Project. As per the new Policy and Action </a:t>
            </a:r>
            <a:r>
              <a:rPr lang="en-IN" sz="8600" b="1" dirty="0" smtClean="0">
                <a:latin typeface="Candara" pitchFamily="34" charset="0"/>
              </a:rPr>
              <a:t>Plan. The </a:t>
            </a:r>
            <a:r>
              <a:rPr lang="en-IN" sz="8600" b="1" dirty="0" smtClean="0">
                <a:latin typeface="Candara" pitchFamily="34" charset="0"/>
              </a:rPr>
              <a:t>components to be continued are </a:t>
            </a:r>
            <a:r>
              <a:rPr lang="en-IN" sz="8600" b="1" dirty="0" smtClean="0">
                <a:latin typeface="Candara" pitchFamily="34" charset="0"/>
              </a:rPr>
              <a:t>:</a:t>
            </a:r>
          </a:p>
          <a:p>
            <a:pPr>
              <a:buNone/>
            </a:pPr>
            <a:endParaRPr lang="en-US" sz="70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7000" b="1" dirty="0" smtClean="0">
                <a:latin typeface="Candara" pitchFamily="34" charset="0"/>
              </a:rPr>
              <a:t>	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Site 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Preparation for the new Court Complexes</a:t>
            </a:r>
            <a:r>
              <a:rPr lang="en-IN" sz="7000" b="1" dirty="0" smtClean="0">
                <a:latin typeface="Candara" pitchFamily="34" charset="0"/>
              </a:rPr>
              <a:t>.</a:t>
            </a:r>
            <a:endParaRPr lang="en-US" sz="70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7000" b="1" dirty="0" smtClean="0">
                <a:latin typeface="Candara" pitchFamily="34" charset="0"/>
              </a:rPr>
              <a:t>	Covering </a:t>
            </a:r>
            <a:r>
              <a:rPr lang="en-IN" sz="7000" b="1" dirty="0" smtClean="0">
                <a:latin typeface="Candara" pitchFamily="34" charset="0"/>
              </a:rPr>
              <a:t>the Additional Courts that have been came up within the same Court Complex.</a:t>
            </a:r>
            <a:endParaRPr lang="en-US" sz="70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7000" b="1" dirty="0" smtClean="0">
                <a:latin typeface="Candara" pitchFamily="34" charset="0"/>
              </a:rPr>
              <a:t>	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Hardware 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(Computers &amp; Thin Clients/ Laptops, Printers, Scanners, Projector with Screen, Kiosks, Display Units, Barcode Printers/ Scanners etc) installation in all the Court Complexes</a:t>
            </a:r>
            <a:r>
              <a:rPr lang="en-IN" sz="7000" b="1" dirty="0" smtClean="0">
                <a:latin typeface="Candara" pitchFamily="34" charset="0"/>
              </a:rPr>
              <a:t>.</a:t>
            </a:r>
            <a:endParaRPr lang="en-US" sz="70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7000" b="1" dirty="0" smtClean="0">
                <a:latin typeface="Candara" pitchFamily="34" charset="0"/>
              </a:rPr>
              <a:t>	LAN </a:t>
            </a:r>
            <a:r>
              <a:rPr lang="en-IN" sz="7000" b="1" dirty="0" smtClean="0">
                <a:latin typeface="Candara" pitchFamily="34" charset="0"/>
              </a:rPr>
              <a:t>Installation in the new Court Complexes.</a:t>
            </a:r>
            <a:endParaRPr lang="en-US" sz="70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7000" b="1" dirty="0" smtClean="0">
                <a:latin typeface="Candara" pitchFamily="34" charset="0"/>
              </a:rPr>
              <a:t>	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Wide 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Area Network (WAN)- Last Mile Connectivity </a:t>
            </a:r>
            <a:r>
              <a:rPr lang="en-IN" sz="7000" b="1" dirty="0" err="1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upto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SWAN </a:t>
            </a:r>
            <a:r>
              <a:rPr lang="en-IN" sz="7000" b="1" dirty="0" err="1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PoP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through </a:t>
            </a:r>
            <a:r>
              <a:rPr lang="en-IN" sz="7000" b="1" dirty="0" err="1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LeasedLine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/</a:t>
            </a:r>
            <a:r>
              <a:rPr lang="en-IN" sz="7000" b="1" dirty="0" err="1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Wimax</a:t>
            </a:r>
            <a:r>
              <a:rPr lang="en-IN" sz="70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/VSAT/MPLS(Multiprotocol Label Switching).</a:t>
            </a:r>
            <a:endParaRPr lang="en-US" sz="70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>
              <a:buNone/>
            </a:pPr>
            <a:endParaRPr lang="en-US" sz="7000" b="1" dirty="0">
              <a:latin typeface="Candara" pitchFamily="34" charset="0"/>
            </a:endParaRPr>
          </a:p>
        </p:txBody>
      </p:sp>
    </p:spTree>
  </p:cSld>
  <p:clrMapOvr>
    <a:masterClrMapping/>
  </p:clrMapOvr>
  <p:transition spd="med" advClick="0" advTm="4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715016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en-IN" dirty="0" smtClean="0"/>
              <a:t>	</a:t>
            </a:r>
            <a:r>
              <a:rPr lang="en-IN" sz="9600" b="1" dirty="0" err="1" smtClean="0">
                <a:latin typeface="Candara" pitchFamily="34" charset="0"/>
              </a:rPr>
              <a:t>Creationof</a:t>
            </a:r>
            <a:r>
              <a:rPr lang="en-IN" sz="9600" b="1" dirty="0" smtClean="0">
                <a:latin typeface="Candara" pitchFamily="34" charset="0"/>
              </a:rPr>
              <a:t> </a:t>
            </a:r>
            <a:r>
              <a:rPr lang="en-IN" sz="9600" b="1" dirty="0" smtClean="0">
                <a:latin typeface="Candara" pitchFamily="34" charset="0"/>
              </a:rPr>
              <a:t>Case Records</a:t>
            </a:r>
            <a:r>
              <a:rPr lang="en-IN" sz="9600" b="1" dirty="0" smtClean="0">
                <a:latin typeface="Candara" pitchFamily="34" charset="0"/>
              </a:rPr>
              <a:t>.</a:t>
            </a:r>
            <a:r>
              <a:rPr lang="en-IN" sz="9600" b="1" dirty="0" smtClean="0">
                <a:latin typeface="Candara" pitchFamily="34" charset="0"/>
              </a:rPr>
              <a:t> Creation of JSC(Judicial Service Centre)- CFC (Centralized Filing Counter) at all the Court Complexes.</a:t>
            </a:r>
            <a:endParaRPr lang="en-US" sz="96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</a:t>
            </a:r>
            <a:r>
              <a:rPr lang="en-IN" sz="96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Software Deployment in the new Court complexes</a:t>
            </a:r>
            <a:r>
              <a:rPr lang="en-IN" sz="9600" b="1" dirty="0" smtClean="0">
                <a:latin typeface="Candara" pitchFamily="34" charset="0"/>
              </a:rPr>
              <a:t>.</a:t>
            </a:r>
            <a:endParaRPr lang="en-US" sz="96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Laptops &amp; Printers for Additional Judicial Officers.</a:t>
            </a:r>
            <a:endParaRPr lang="en-US" sz="96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</a:t>
            </a:r>
            <a:r>
              <a:rPr lang="en-IN" sz="96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Provisioning of Video Conferencing facility between under trail prisoners and magistrate with video monitoring.</a:t>
            </a:r>
            <a:endParaRPr lang="en-US" sz="96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Use of FOSS (Free and Open Source Solution) only in the Hardware provided and to be provided.</a:t>
            </a:r>
            <a:endParaRPr lang="en-US" sz="96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</a:t>
            </a:r>
            <a:r>
              <a:rPr lang="en-IN" sz="96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Extension Duration of Phase-I and its impact on other ongoing/ pending tasks of Phase-I.</a:t>
            </a:r>
            <a:endParaRPr lang="en-US" sz="96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Installation of Wireless Internet facility system in the High Court Complexes.</a:t>
            </a:r>
            <a:endParaRPr lang="en-US" sz="96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</a:t>
            </a:r>
            <a:r>
              <a:rPr lang="en-IN" sz="96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Infrastructure </a:t>
            </a:r>
            <a:r>
              <a:rPr lang="en-IN" sz="9600" b="1" dirty="0" err="1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upgradation</a:t>
            </a:r>
            <a:r>
              <a:rPr lang="en-IN" sz="96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for centralized facility.</a:t>
            </a:r>
            <a:endParaRPr lang="en-US" sz="96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Manpower and training</a:t>
            </a:r>
            <a:endParaRPr lang="en-US" sz="9600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sz="9600" b="1" dirty="0" smtClean="0">
                <a:latin typeface="Candara" pitchFamily="34" charset="0"/>
              </a:rPr>
              <a:t>	</a:t>
            </a:r>
            <a:r>
              <a:rPr lang="en-IN" sz="96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Scanning, </a:t>
            </a:r>
            <a:r>
              <a:rPr lang="en-IN" sz="9600" b="1" dirty="0" err="1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Degitization</a:t>
            </a:r>
            <a:r>
              <a:rPr lang="en-IN" sz="9600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, Storage, Retrieval &amp; Digital preservation </a:t>
            </a:r>
            <a:endParaRPr lang="en-US" sz="9600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>
              <a:buNone/>
            </a:pPr>
            <a:endParaRPr lang="en-US" sz="9600" dirty="0"/>
          </a:p>
        </p:txBody>
      </p:sp>
    </p:spTree>
  </p:cSld>
  <p:clrMapOvr>
    <a:masterClrMapping/>
  </p:clrMapOvr>
  <p:transition spd="med" advClick="0" advTm="4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514353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Digital </a:t>
            </a:r>
            <a:r>
              <a:rPr lang="en-IN" b="1" dirty="0" smtClean="0">
                <a:latin typeface="Candara" pitchFamily="34" charset="0"/>
              </a:rPr>
              <a:t>Archive of record room and library Management system.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Workflow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&amp; Process Automation tools/ Measures and Judicial knowledge Management System (JKMS).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Use </a:t>
            </a:r>
            <a:r>
              <a:rPr lang="en-IN" b="1" dirty="0" smtClean="0">
                <a:latin typeface="Candara" pitchFamily="34" charset="0"/>
              </a:rPr>
              <a:t>of advanced ICT tools, intensive training, warehousing and mining tool customization to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crystallize change management, Biometric facilities, Gateway interface with other agencies.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Use </a:t>
            </a:r>
            <a:r>
              <a:rPr lang="en-IN" b="1" dirty="0" smtClean="0">
                <a:latin typeface="Candara" pitchFamily="34" charset="0"/>
              </a:rPr>
              <a:t>of NIC Data centre (Augmentation of Resources for Courts).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Other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Cloud computing Resources at SDCs (State Data Centres)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Power </a:t>
            </a:r>
            <a:r>
              <a:rPr lang="en-IN" b="1" dirty="0" smtClean="0">
                <a:latin typeface="Candara" pitchFamily="34" charset="0"/>
              </a:rPr>
              <a:t>Backup through DG ( Diesel Generator) set.</a:t>
            </a:r>
            <a:endParaRPr lang="en-US" b="1" dirty="0" smtClean="0">
              <a:latin typeface="Candar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 advClick="0" advTm="4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IN" dirty="0" smtClean="0"/>
              <a:t>	</a:t>
            </a:r>
            <a:r>
              <a:rPr lang="en-IN" b="1" dirty="0" smtClean="0">
                <a:latin typeface="Candara" pitchFamily="34" charset="0"/>
              </a:rPr>
              <a:t>Power </a:t>
            </a:r>
            <a:r>
              <a:rPr lang="en-IN" b="1" dirty="0" smtClean="0">
                <a:latin typeface="Candara" pitchFamily="34" charset="0"/>
              </a:rPr>
              <a:t>Backup through UPS.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Power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Backup through Solar Energy</a:t>
            </a:r>
            <a:r>
              <a:rPr lang="en-IN" b="1" dirty="0" smtClean="0">
                <a:latin typeface="Candara" pitchFamily="34" charset="0"/>
              </a:rPr>
              <a:t>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Judicial </a:t>
            </a:r>
            <a:r>
              <a:rPr lang="en-IN" b="1" dirty="0" smtClean="0">
                <a:latin typeface="Candara" pitchFamily="34" charset="0"/>
              </a:rPr>
              <a:t>Process Re-engineering.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Project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Management &amp; Monitoring</a:t>
            </a:r>
            <a:r>
              <a:rPr lang="en-IN" b="1" dirty="0" smtClean="0">
                <a:latin typeface="Candara" pitchFamily="34" charset="0"/>
              </a:rPr>
              <a:t>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Digital </a:t>
            </a:r>
            <a:r>
              <a:rPr lang="en-IN" b="1" dirty="0" smtClean="0">
                <a:latin typeface="Candara" pitchFamily="34" charset="0"/>
              </a:rPr>
              <a:t>Signature Tokens for all the Judicial Officers.</a:t>
            </a:r>
            <a:endParaRPr lang="en-US" b="1" dirty="0" smtClean="0"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Authentication </a:t>
            </a:r>
            <a:r>
              <a:rPr lang="en-IN" b="1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devices for Process Servers etc.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lvl="0">
              <a:buNone/>
            </a:pPr>
            <a:r>
              <a:rPr lang="en-IN" b="1" dirty="0" smtClean="0">
                <a:latin typeface="Candara" pitchFamily="34" charset="0"/>
              </a:rPr>
              <a:t>	Provisioning </a:t>
            </a:r>
            <a:r>
              <a:rPr lang="en-IN" b="1" dirty="0" smtClean="0">
                <a:latin typeface="Candara" pitchFamily="34" charset="0"/>
              </a:rPr>
              <a:t>of Contingency Funds.</a:t>
            </a:r>
            <a:endParaRPr lang="en-US" b="1" dirty="0" smtClean="0">
              <a:latin typeface="Candara" pitchFamily="34" charset="0"/>
            </a:endParaRP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 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 advClick="0" advTm="4000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</TotalTime>
  <Words>79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Analyst</dc:creator>
  <cp:lastModifiedBy>admin</cp:lastModifiedBy>
  <cp:revision>17</cp:revision>
  <dcterms:created xsi:type="dcterms:W3CDTF">2016-02-17T08:12:02Z</dcterms:created>
  <dcterms:modified xsi:type="dcterms:W3CDTF">2016-02-20T03:25:02Z</dcterms:modified>
</cp:coreProperties>
</file>